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83" r:id="rId17"/>
    <p:sldId id="274" r:id="rId18"/>
    <p:sldId id="275" r:id="rId19"/>
    <p:sldId id="276" r:id="rId20"/>
    <p:sldId id="278" r:id="rId21"/>
    <p:sldId id="279" r:id="rId22"/>
    <p:sldId id="280" r:id="rId23"/>
    <p:sldId id="282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969288"/>
          </a:xfrm>
        </p:spPr>
        <p:txBody>
          <a:bodyPr>
            <a:normAutofit fontScale="90000"/>
          </a:bodyPr>
          <a:lstStyle/>
          <a:p>
            <a:pPr algn="ctr">
              <a:spcAft>
                <a:spcPts val="750"/>
              </a:spcAft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«Нет насилию и жестокости в нашей жизни!»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55576" y="2323652"/>
            <a:ext cx="7848872" cy="391366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68580" indent="0">
              <a:buNone/>
            </a:pP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68580" indent="0">
              <a:buNone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68580" indent="0">
              <a:buNone/>
            </a:pP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68580" indent="0">
              <a:buNone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68580" indent="0">
              <a:buNone/>
            </a:pP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68580" indent="0">
              <a:buNone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68580" indent="0">
              <a:buNone/>
            </a:pP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68580" indent="0">
              <a:buNone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68580" indent="0">
              <a:buNone/>
            </a:pP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68580" indent="0">
              <a:buNone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68580" indent="0">
              <a:buNone/>
            </a:pP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Подготовил педагог-психолог МОУСОШ № 75 : Ф.З. </a:t>
            </a:r>
            <a:r>
              <a:rPr lang="ru-RU" sz="1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Тешева</a:t>
            </a:r>
            <a:endPara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76" y="1844824"/>
            <a:ext cx="3825164" cy="359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45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1027664"/>
            <a:ext cx="7992888" cy="18252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Сейчас мы с вами обсудим ситуации и постараемся ответить на следующие вопросы</a:t>
            </a:r>
            <a:r>
              <a:rPr lang="ru-RU" b="1" i="1" dirty="0" smtClean="0"/>
              <a:t>: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55576" y="3140968"/>
            <a:ext cx="7848872" cy="2880320"/>
          </a:xfrm>
        </p:spPr>
        <p:txBody>
          <a:bodyPr/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виды насилия присутствуют в данной ситуации.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 в данной ситуации?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кому обратиться.?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Ситуация 1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0" name="Содержимое 9" descr="depositphotos_144824629-stock-illustration-sad-cinderella-cleaning-the-floor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11187" y="2946642"/>
            <a:ext cx="3529727" cy="2282557"/>
          </a:xfrm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4211960" y="1700807"/>
            <a:ext cx="4392488" cy="4752529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Золушка — бедная сиротка, которую злая мачеха и ее вздорные дочки, заставляют тяжко работать с утра до ночи. Ни днем, ни ночью не знала отдыха. А мачеха только и знала, что работы прибавляла.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027664"/>
            <a:ext cx="7384666" cy="817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Ситуация 2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611560" y="1700808"/>
            <a:ext cx="4464496" cy="42484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Базилио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Лиса Алиса решили отнять у Буратино все его денежки, для чего переоделись разбойниками и, привязали Буратино за ноги к дереву, всяческими угрозами пытались выбить у него деньги.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6" descr="Без названия (1)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148064" y="2564904"/>
            <a:ext cx="3412297" cy="259228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1027664"/>
            <a:ext cx="7776864" cy="218531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Ответственность за проявление насилия по отношению к другому человеку</a:t>
            </a:r>
            <a:endParaRPr lang="ru-RU" b="1" dirty="0"/>
          </a:p>
        </p:txBody>
      </p:sp>
      <p:pic>
        <p:nvPicPr>
          <p:cNvPr id="9" name="Содержимое 8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3284984"/>
            <a:ext cx="6192688" cy="309634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45667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1. Международное право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611560" y="1268760"/>
            <a:ext cx="4752528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1948 году Генеральной Ассамблеей ООН была принята всеобщая Декларация прав человека, которая явилась международным правовым актом, провозгласившим права и свободы человека.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1959 году ООН приняла как продолжение Декларации прав человека основополагающий международный документ «Декларация прав ребенка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1991 году ООН принята Конвенция о правах ребенка, которая явилась международным документом, определявшим приоритетные права ребенка и провозгласившим их.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6" descr="konvenciya-dety.gif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148064" y="2420888"/>
            <a:ext cx="3360373" cy="252028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7600690" cy="93610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Конвенция ООН: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980728"/>
            <a:ext cx="8136904" cy="532859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/>
              <a:t>Статья 19</a:t>
            </a:r>
            <a:r>
              <a:rPr lang="ru-RU" dirty="0" smtClean="0"/>
              <a:t> — дает определение понятия «жестокое обращение» и определяет меры защиты.</a:t>
            </a:r>
          </a:p>
          <a:p>
            <a:pPr lvl="0"/>
            <a:r>
              <a:rPr lang="ru-RU" b="1" dirty="0" smtClean="0"/>
              <a:t>Статья 5</a:t>
            </a:r>
            <a:r>
              <a:rPr lang="ru-RU" dirty="0" smtClean="0"/>
              <a:t> — никто не должен подвергаться пыткам или жестоким, бесчеловечным или унижающим собственное достоинство обращению и наказанию.</a:t>
            </a:r>
          </a:p>
          <a:p>
            <a:pPr lvl="0"/>
            <a:r>
              <a:rPr lang="ru-RU" b="1" dirty="0" smtClean="0"/>
              <a:t>Статья 6</a:t>
            </a:r>
            <a:r>
              <a:rPr lang="ru-RU" dirty="0" smtClean="0"/>
              <a:t> — обеспечивает в максимально возможной степени здоровое развитие ребенка.</a:t>
            </a:r>
          </a:p>
          <a:p>
            <a:pPr lvl="0"/>
            <a:r>
              <a:rPr lang="ru-RU" b="1" dirty="0" smtClean="0"/>
              <a:t>Статья 16</a:t>
            </a:r>
            <a:r>
              <a:rPr lang="ru-RU" dirty="0" smtClean="0"/>
              <a:t> — обеспечивает защиту от произвольного или незаконного вмешательства в личную жизнь ребенка, от посягательства на его честь и репутацию.</a:t>
            </a:r>
          </a:p>
          <a:p>
            <a:pPr lvl="0"/>
            <a:r>
              <a:rPr lang="ru-RU" b="1" dirty="0" smtClean="0"/>
              <a:t>Статья 24</a:t>
            </a:r>
            <a:r>
              <a:rPr lang="ru-RU" dirty="0" smtClean="0"/>
              <a:t> — обеспечивает меры по борьбе с болезнями и недоеданием.</a:t>
            </a:r>
          </a:p>
          <a:p>
            <a:pPr lvl="0"/>
            <a:r>
              <a:rPr lang="ru-RU" b="1" dirty="0" smtClean="0"/>
              <a:t>Статья 27</a:t>
            </a:r>
            <a:r>
              <a:rPr lang="ru-RU" dirty="0" smtClean="0"/>
              <a:t> — признает права каждого ребенка на уровень жизни, необходимый для физического, умственного, духовного, нравственного и социального развития.</a:t>
            </a:r>
          </a:p>
          <a:p>
            <a:pPr lvl="0"/>
            <a:r>
              <a:rPr lang="ru-RU" b="1" dirty="0" smtClean="0"/>
              <a:t>Статья 34</a:t>
            </a:r>
            <a:r>
              <a:rPr lang="ru-RU" dirty="0" smtClean="0"/>
              <a:t> — обеспечивает защиту ребенка от сексуального совращения.</a:t>
            </a:r>
          </a:p>
          <a:p>
            <a:pPr lvl="0"/>
            <a:r>
              <a:rPr lang="ru-RU" b="1" dirty="0" smtClean="0"/>
              <a:t>Статья 37</a:t>
            </a:r>
            <a:r>
              <a:rPr lang="ru-RU" dirty="0" smtClean="0"/>
              <a:t> — обеспечивает защиту ребенка от других форм жестокого обращения</a:t>
            </a:r>
          </a:p>
          <a:p>
            <a:pPr lvl="0"/>
            <a:r>
              <a:rPr lang="ru-RU" b="1" dirty="0" smtClean="0"/>
              <a:t>Статья 39</a:t>
            </a:r>
            <a:r>
              <a:rPr lang="ru-RU" dirty="0" smtClean="0"/>
              <a:t> — предусматривает меры помощи ребенку, явившемуся жертвой жестокого обращения.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681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Закон РФ </a:t>
            </a:r>
            <a:br>
              <a:rPr lang="ru-RU" b="1" dirty="0" smtClean="0"/>
            </a:br>
            <a:r>
              <a:rPr lang="ru-RU" b="1" dirty="0" smtClean="0"/>
              <a:t>«О защите прав детей»: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564904"/>
            <a:ext cx="6777201" cy="3267725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14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предусматривает запрещение жестокого обращения с детьми, физического и психологического насилия над ними.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843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Конституция РФ (1993 г.):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55576" y="1988840"/>
            <a:ext cx="3706696" cy="38176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закрепляет положение о том, что никто не должен подвергаться пыткам, насилию, другому жестокому или унижающему человеческое достоинство наказанию.</a:t>
            </a:r>
          </a:p>
          <a:p>
            <a:endParaRPr lang="ru-RU" dirty="0"/>
          </a:p>
        </p:txBody>
      </p:sp>
      <p:pic>
        <p:nvPicPr>
          <p:cNvPr id="5" name="Содержимое 4" descr="0_6d37684a83f82fe6dfac4f14873558e2_1493840745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916832"/>
            <a:ext cx="2810771" cy="383287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Закон РФ «Об образовании»: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3568" y="1916832"/>
            <a:ext cx="4032448" cy="4320480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утверждает права детей, обучающихся во всех образовательных учреждениях, на «уважение их человеческого достоинства».</a:t>
            </a:r>
          </a:p>
          <a:p>
            <a:pPr lvl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56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предусматривает административное наказание педагогических работников за допущенное физическое или психическое «насилие над личностью обучающегося или воспитанника».</a:t>
            </a:r>
          </a:p>
          <a:p>
            <a:endParaRPr lang="ru-RU" dirty="0"/>
          </a:p>
        </p:txBody>
      </p:sp>
      <p:pic>
        <p:nvPicPr>
          <p:cNvPr id="5" name="Содержимое 4" descr="cover1__w600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422701" y="2133600"/>
            <a:ext cx="2295922" cy="367347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27664"/>
            <a:ext cx="7888722" cy="745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Семейный Кодекс РФ: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4320480" cy="504056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/>
              <a:t>Статья 54</a:t>
            </a:r>
            <a:r>
              <a:rPr lang="ru-RU" dirty="0" smtClean="0"/>
              <a:t> — право ребенка на уважение его человеческого достоинства.</a:t>
            </a:r>
          </a:p>
          <a:p>
            <a:pPr lvl="0"/>
            <a:r>
              <a:rPr lang="ru-RU" b="1" dirty="0" smtClean="0"/>
              <a:t>Статья 56</a:t>
            </a:r>
            <a:r>
              <a:rPr lang="ru-RU" dirty="0" smtClean="0"/>
              <a:t> — право ребенка на защиту и обязанность органа опеки и попечительства принимать меры по защите ребенка.</a:t>
            </a:r>
          </a:p>
          <a:p>
            <a:pPr lvl="0"/>
            <a:r>
              <a:rPr lang="ru-RU" b="1" dirty="0" smtClean="0"/>
              <a:t>Статья 65</a:t>
            </a:r>
            <a:r>
              <a:rPr lang="ru-RU" dirty="0" smtClean="0"/>
              <a:t> — об осуществлении родительских прав.</a:t>
            </a:r>
          </a:p>
          <a:p>
            <a:pPr lvl="0"/>
            <a:r>
              <a:rPr lang="ru-RU" b="1" dirty="0" smtClean="0"/>
              <a:t>Статья 69</a:t>
            </a:r>
            <a:r>
              <a:rPr lang="ru-RU" dirty="0" smtClean="0"/>
              <a:t> — предусматривает лишение родителей родительских прав как меру защиты детей от жестокого обращения с ними в семье.</a:t>
            </a:r>
          </a:p>
          <a:p>
            <a:pPr lvl="0"/>
            <a:r>
              <a:rPr lang="ru-RU" b="1" dirty="0" smtClean="0"/>
              <a:t>Статья 77</a:t>
            </a:r>
            <a:r>
              <a:rPr lang="ru-RU" dirty="0" smtClean="0"/>
              <a:t> — немедленное отлучение ребенка при непосредственной угрозе его жизни и здоровью.</a:t>
            </a:r>
          </a:p>
          <a:p>
            <a:endParaRPr lang="ru-RU" dirty="0"/>
          </a:p>
        </p:txBody>
      </p:sp>
      <p:pic>
        <p:nvPicPr>
          <p:cNvPr id="6" name="Содержимое 5" descr="cover1__w600 (1)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354737" y="1916113"/>
            <a:ext cx="2431851" cy="38909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71" y="1340767"/>
            <a:ext cx="3924229" cy="5069475"/>
          </a:xfrm>
        </p:spPr>
      </p:pic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499992" y="1340768"/>
            <a:ext cx="4176464" cy="51845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живём с вами в очень сложное и жестокое время. Преступления среди подростков увеличиваются с каждым днём, формируются антиобщественные группировки, растёт число правонарушений.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Обостряющиеся с каждым годом социально-экономические проблемы в первую очередь отразились на положении детей и семей.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518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7992888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Уголовное законодательство РФ</a:t>
            </a:r>
            <a:r>
              <a:rPr lang="ru-RU" sz="2700" b="1" i="1" dirty="0" smtClean="0"/>
              <a:t> предусматривает систему мер по пресечению жестокого обращения с женщинами и детьми и наказанию виновных</a:t>
            </a:r>
            <a:r>
              <a:rPr lang="ru-RU" b="1" i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467544" y="2780928"/>
            <a:ext cx="4320480" cy="360040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106-136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за совершение физического и сексуального насилия, в том числе и в отношении несовершеннолетних.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150-157 —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преступление против семьи и несовершеннолетних</a:t>
            </a:r>
          </a:p>
          <a:p>
            <a:endParaRPr lang="ru-RU" dirty="0"/>
          </a:p>
        </p:txBody>
      </p:sp>
      <p:pic>
        <p:nvPicPr>
          <p:cNvPr id="7" name="Содержимое 6" descr="001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355215" y="2558649"/>
            <a:ext cx="2817185" cy="3678639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136904" cy="79208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Давайте попробуем </a:t>
            </a:r>
            <a:br>
              <a:rPr lang="ru-RU" sz="3600" dirty="0" smtClean="0"/>
            </a:br>
            <a:r>
              <a:rPr lang="ru-RU" sz="3600" dirty="0" smtClean="0"/>
              <a:t>определить, </a:t>
            </a:r>
            <a:r>
              <a:rPr lang="ru-RU" sz="3600" b="1" dirty="0" smtClean="0"/>
              <a:t>кто это может быть.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1556792"/>
            <a:ext cx="3024336" cy="48245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Часто, когда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подростком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совершается  насилие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боится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 даже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 делать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таком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Вы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воспользоваться 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человека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которому доверяете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/>
          </p:nvPr>
        </p:nvSpPr>
        <p:spPr>
          <a:xfrm>
            <a:off x="3707904" y="1700808"/>
            <a:ext cx="4357104" cy="4105631"/>
          </a:xfrm>
        </p:spPr>
        <p:txBody>
          <a:bodyPr>
            <a:normAutofit fontScale="92500"/>
          </a:bodyPr>
          <a:lstStyle/>
          <a:p>
            <a:pPr>
              <a:buFont typeface="Courier New" pitchFamily="49" charset="0"/>
              <a:buChar char="o"/>
            </a:pPr>
            <a:r>
              <a:rPr lang="ru-RU" dirty="0" smtClean="0"/>
              <a:t>Друзья- сверстники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Друзья семьи (взрослые)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Психолог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Социальный работник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Педагог школы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Врач 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Сотрудники различных центров , кружков, секций,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Священнослужитель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Телефоны доверия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Давайте сделаем вывод: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1844824"/>
            <a:ext cx="3922720" cy="396161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 в любой форме неприемлемо.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люди должны уважительно относиться друг к другу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к вам проявляют насилие, надо защищаться и вам помогут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предостерегайте других от насилия.</a:t>
            </a:r>
          </a:p>
          <a:p>
            <a:endParaRPr lang="ru-RU" dirty="0"/>
          </a:p>
        </p:txBody>
      </p:sp>
      <p:pic>
        <p:nvPicPr>
          <p:cNvPr id="5" name="Содержимое 4" descr="hqdefault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355977" y="3140968"/>
            <a:ext cx="4224470" cy="316835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Телефоны «горячей линии»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136904" cy="4680520"/>
          </a:xfrm>
        </p:spPr>
        <p:txBody>
          <a:bodyPr>
            <a:normAutofit fontScale="62500" lnSpcReduction="20000"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линия" психологической помощи:</a:t>
            </a:r>
          </a:p>
          <a:p>
            <a:pPr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8(861)245-82-82 , 8(988)245-82-82.</a:t>
            </a:r>
          </a:p>
          <a:p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телефон доверия с общероссийским номером</a:t>
            </a:r>
          </a:p>
          <a:p>
            <a:pPr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8-800-2000-122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ГБУЗ «Специализированная клиническая психиатрическая больница № 1» Министерства здравоохранения Краснодарского края для оказания медико-психологической помощи несовершеннолетним из группы суицидального риска и (или) с суицидальным поведением организована круглосуточная работа «телефона доверия» с единым федеральным номером </a:t>
            </a:r>
          </a:p>
          <a:p>
            <a:pPr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8-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800-100-38-94</a:t>
            </a:r>
          </a:p>
          <a:p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ГБУСО Краснодарского края «Сочинский социально-оздоровительный центр граждан, находящихся в трудной жизненной ситуации».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8(862) 274-11-20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raffiti-spasibo-za-vnimanie-i-popytku-ponimaniya-0027344859-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052736"/>
            <a:ext cx="7057791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92888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55576" y="1340768"/>
            <a:ext cx="4392488" cy="51125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домашнего, семейного насилия и насилия в подростковой среде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являются сейчас одними из актуальных.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закладываются основы любви, уважения, нравственности, терпимости. </a:t>
            </a:r>
          </a:p>
          <a:p>
            <a:pPr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ставшие жертвами или свидетелями насилия в семье или в подростковой среде, нередко сами переносят эту модель в свою взрослую жизнь и сами совершают насилие.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Порочный круг замыкается</a:t>
            </a:r>
          </a:p>
          <a:p>
            <a:endParaRPr lang="ru-RU" dirty="0"/>
          </a:p>
        </p:txBody>
      </p:sp>
      <p:pic>
        <p:nvPicPr>
          <p:cNvPr id="5" name="Содержимое 4" descr="7a42d36bde9610eaaf82d0e2c9624f3317089168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rcRect l="16344" r="10907" b="3613"/>
          <a:stretch>
            <a:fillRect/>
          </a:stretch>
        </p:blipFill>
        <p:spPr>
          <a:xfrm>
            <a:off x="5148063" y="2276872"/>
            <a:ext cx="3668559" cy="3240360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86574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99288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данным российской статистики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59"/>
            <a:ext cx="2016224" cy="1658507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699792" y="1268760"/>
            <a:ext cx="5760640" cy="511256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2 миллионов детей в возрасте до 14 лет ежегодно избиваются родителями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 тысяч детей ежегодно убегают из дома, спасаясь от жестокого обращения в семье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тысяч из них находятся в розыске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2000 детей ежегодно сводят счеты с жизнью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50% преступлений в быту совершается в присутствии детей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30-40% всех тяжких насильственных преступлений в России совершается в семье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70% всех жертв тяжких насильственных посягательств составляют женщины и дети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70% преступлений в сфере семейно-бытовых отношений совершается 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состоянии алкогольного опьянения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 из года в год количество преступлений, совершенных подростками в состоянии наркотического опьянения</a:t>
            </a:r>
          </a:p>
          <a:p>
            <a:endParaRPr lang="ru-RU" dirty="0"/>
          </a:p>
        </p:txBody>
      </p:sp>
      <p:pic>
        <p:nvPicPr>
          <p:cNvPr id="6" name="Рисунок 5" descr="беспризорник.jpg"/>
          <p:cNvPicPr>
            <a:picLocks noChangeAspect="1"/>
          </p:cNvPicPr>
          <p:nvPr/>
        </p:nvPicPr>
        <p:blipFill>
          <a:blip r:embed="rId3" cstate="print"/>
          <a:srcRect r="29735"/>
          <a:stretch>
            <a:fillRect/>
          </a:stretch>
        </p:blipFill>
        <p:spPr>
          <a:xfrm>
            <a:off x="539553" y="2996953"/>
            <a:ext cx="2028444" cy="1512167"/>
          </a:xfrm>
          <a:prstGeom prst="rect">
            <a:avLst/>
          </a:prstGeom>
        </p:spPr>
      </p:pic>
      <p:pic>
        <p:nvPicPr>
          <p:cNvPr id="7" name="Рисунок 6" descr="DESENHO-DE-BRIGA-DE-FACA.jpg"/>
          <p:cNvPicPr>
            <a:picLocks noChangeAspect="1"/>
          </p:cNvPicPr>
          <p:nvPr/>
        </p:nvPicPr>
        <p:blipFill>
          <a:blip r:embed="rId4" cstate="print"/>
          <a:srcRect t="1105" r="16138"/>
          <a:stretch>
            <a:fillRect/>
          </a:stretch>
        </p:blipFill>
        <p:spPr>
          <a:xfrm>
            <a:off x="539552" y="4581128"/>
            <a:ext cx="2041483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64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240768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Что такое насилие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1700808"/>
            <a:ext cx="8136904" cy="1584176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принуждение для достижения целей.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принуждение, неволя,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стеснительное, обидное, незаконное, своевольное.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611560" y="4869160"/>
            <a:ext cx="7992888" cy="1512168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насилия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завоевание тех или иных прав и привилегий, а также господства и контроля над человеком путем оскорбления, запугивания, шантажа и др. Есть разные формы насилия. Каждая характеризуется по-своему.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42626" r="11818"/>
          <a:stretch/>
        </p:blipFill>
        <p:spPr>
          <a:xfrm>
            <a:off x="2339752" y="2852936"/>
            <a:ext cx="3970581" cy="208823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864096"/>
          </a:xfrm>
        </p:spPr>
        <p:txBody>
          <a:bodyPr/>
          <a:lstStyle/>
          <a:p>
            <a:pPr algn="ctr"/>
            <a:r>
              <a:rPr lang="ru-RU" b="1" dirty="0" smtClean="0"/>
              <a:t>Формы насилия:</a:t>
            </a:r>
            <a:endParaRPr lang="ru-RU" b="1" dirty="0"/>
          </a:p>
        </p:txBody>
      </p:sp>
      <p:pic>
        <p:nvPicPr>
          <p:cNvPr id="5" name="Содержимое 4" descr="физ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11559" y="1700807"/>
            <a:ext cx="3094695" cy="2021867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3563888" y="1772816"/>
            <a:ext cx="5040560" cy="4536504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насилие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рукоприкладство, побои, грубое отношение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грубые окрики, оскорбления, постоянная критика, унижение чувства достоинства оказание давления, унижение, угроза, порча принадлежащих вещей.</a:t>
            </a:r>
          </a:p>
          <a:p>
            <a:endParaRPr lang="ru-RU" dirty="0"/>
          </a:p>
        </p:txBody>
      </p:sp>
      <p:pic>
        <p:nvPicPr>
          <p:cNvPr id="6" name="Рисунок 5" descr="эмо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933056"/>
            <a:ext cx="3166702" cy="216024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13690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Формы насилия: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11560" y="1700808"/>
            <a:ext cx="4248472" cy="4536504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изнасилование, пошлые домогательства, вульгарные выражения, склонение к сексуальным отношениям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Пренебрежение нуждами ребёнка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отсутствие заботы, ограничение в еде, лишение одежды, лишение медицинского ухода, лишение жилья.</a:t>
            </a:r>
          </a:p>
          <a:p>
            <a:endParaRPr lang="ru-RU" dirty="0"/>
          </a:p>
        </p:txBody>
      </p:sp>
      <p:pic>
        <p:nvPicPr>
          <p:cNvPr id="5" name="Содержимое 4" descr="2-seksualnoe-nasilie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484784"/>
            <a:ext cx="3456384" cy="2137281"/>
          </a:xfrm>
          <a:effectLst>
            <a:softEdge rad="127000"/>
          </a:effectLst>
        </p:spPr>
      </p:pic>
      <p:pic>
        <p:nvPicPr>
          <p:cNvPr id="7" name="Рисунок 6" descr="1575300484_8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926410"/>
            <a:ext cx="3456384" cy="230248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Виды насилия: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11560" y="1916833"/>
            <a:ext cx="3857699" cy="648072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Вербальное (словесное) </a:t>
            </a:r>
            <a:endParaRPr lang="ru-RU" dirty="0"/>
          </a:p>
        </p:txBody>
      </p:sp>
      <p:pic>
        <p:nvPicPr>
          <p:cNvPr id="10" name="Содержимое 9" descr="слов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188" y="3170681"/>
            <a:ext cx="3849687" cy="260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355976" y="1916832"/>
            <a:ext cx="4248472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Физическое </a:t>
            </a:r>
            <a:endParaRPr lang="ru-RU" dirty="0"/>
          </a:p>
        </p:txBody>
      </p:sp>
      <p:pic>
        <p:nvPicPr>
          <p:cNvPr id="11" name="Содержимое 10" descr="Без названия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212976"/>
            <a:ext cx="3870926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908720"/>
            <a:ext cx="7312658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5112568" cy="50405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 в семье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систематические агрессивные и враждебные действия в отношении членов семьи, в результате чего объекту насилия могут быть причинены вред, травма, унижение или иногда смерть.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насилие вызвано социальными факторами, стрессами в семье, употреблением алкоголя или наркотиков. Прибегают к физической силе в том случае, когда нет возможности мирно повлиять на принятие в семье тех или иных решений, когда кто-то в семье алкоголик или наркоман и с его мнением не считаются.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 над детьми чаще всего трактуется как жестокое обращение с ребенком.</a:t>
            </a:r>
          </a:p>
          <a:p>
            <a:endParaRPr lang="ru-RU" dirty="0"/>
          </a:p>
        </p:txBody>
      </p:sp>
      <p:pic>
        <p:nvPicPr>
          <p:cNvPr id="10" name="Содержимое 9" descr="ruark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580112" y="2348880"/>
            <a:ext cx="3010719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219</TotalTime>
  <Words>568</Words>
  <Application>Microsoft Office PowerPoint</Application>
  <PresentationFormat>Экран (4:3)</PresentationFormat>
  <Paragraphs>123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Остин</vt:lpstr>
      <vt:lpstr>«Нет насилию и жестокости в нашей жизни!» </vt:lpstr>
      <vt:lpstr>Презентация PowerPoint</vt:lpstr>
      <vt:lpstr>Презентация PowerPoint</vt:lpstr>
      <vt:lpstr>По данным российской статистики: </vt:lpstr>
      <vt:lpstr>Что такое насилие ?</vt:lpstr>
      <vt:lpstr>Формы насилия:</vt:lpstr>
      <vt:lpstr>Формы насилия:</vt:lpstr>
      <vt:lpstr>Виды насилия:</vt:lpstr>
      <vt:lpstr>Презентация PowerPoint</vt:lpstr>
      <vt:lpstr>Сейчас мы с вами обсудим ситуации и постараемся ответить на следующие вопросы:</vt:lpstr>
      <vt:lpstr>Ситуация 1 </vt:lpstr>
      <vt:lpstr>Ситуация 2 </vt:lpstr>
      <vt:lpstr>Ответственность за проявление насилия по отношению к другому человеку</vt:lpstr>
      <vt:lpstr>1. Международное право </vt:lpstr>
      <vt:lpstr>Конвенция ООН: </vt:lpstr>
      <vt:lpstr>Закон РФ  «О защите прав детей»: </vt:lpstr>
      <vt:lpstr>Конституция РФ (1993 г.): </vt:lpstr>
      <vt:lpstr>Закон РФ «Об образовании»: </vt:lpstr>
      <vt:lpstr>Семейный Кодекс РФ: </vt:lpstr>
      <vt:lpstr>Уголовное законодательство РФ предусматривает систему мер по пресечению жестокого обращения с женщинами и детьми и наказанию виновных: </vt:lpstr>
      <vt:lpstr>Давайте попробуем  определить, кто это может быть. </vt:lpstr>
      <vt:lpstr>Давайте сделаем вывод: </vt:lpstr>
      <vt:lpstr>Телефоны «горячей линии»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«Нет насилию и жестокости в нашей жизни!»</dc:title>
  <dc:creator>user</dc:creator>
  <cp:lastModifiedBy>user</cp:lastModifiedBy>
  <cp:revision>20</cp:revision>
  <dcterms:created xsi:type="dcterms:W3CDTF">2020-01-13T06:03:15Z</dcterms:created>
  <dcterms:modified xsi:type="dcterms:W3CDTF">2020-12-10T08:12:23Z</dcterms:modified>
</cp:coreProperties>
</file>